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3" r:id="rId2"/>
    <p:sldId id="281" r:id="rId3"/>
    <p:sldId id="282" r:id="rId4"/>
    <p:sldId id="283" r:id="rId5"/>
    <p:sldId id="259" r:id="rId6"/>
    <p:sldId id="267" r:id="rId7"/>
    <p:sldId id="260" r:id="rId8"/>
    <p:sldId id="272" r:id="rId9"/>
    <p:sldId id="273" r:id="rId10"/>
    <p:sldId id="268" r:id="rId11"/>
    <p:sldId id="274" r:id="rId12"/>
    <p:sldId id="275" r:id="rId13"/>
    <p:sldId id="262" r:id="rId14"/>
    <p:sldId id="270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3D2E1-D1B8-450A-B5AE-1934A77975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639535-8A79-44A8-BA9F-F83DE18DE2D7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Forsyth Tech- 336-734-7550</a:t>
          </a:r>
        </a:p>
      </dgm:t>
    </dgm:pt>
    <dgm:pt modelId="{31E11A4C-17F8-42F4-B9F1-620B9316B12A}" type="parTrans" cxnId="{19578C24-F8FB-42FB-8C4D-52EB1CB278DC}">
      <dgm:prSet/>
      <dgm:spPr/>
      <dgm:t>
        <a:bodyPr/>
        <a:lstStyle/>
        <a:p>
          <a:endParaRPr lang="en-US"/>
        </a:p>
      </dgm:t>
    </dgm:pt>
    <dgm:pt modelId="{4CCBAF30-810C-4D62-9A70-730B76EAE509}" type="sibTrans" cxnId="{19578C24-F8FB-42FB-8C4D-52EB1CB278DC}">
      <dgm:prSet/>
      <dgm:spPr/>
      <dgm:t>
        <a:bodyPr/>
        <a:lstStyle/>
        <a:p>
          <a:endParaRPr lang="en-US"/>
        </a:p>
      </dgm:t>
    </dgm:pt>
    <dgm:pt modelId="{638B90BF-5824-4B5D-BD08-AA5B0F4534C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Guilford Tech- 336-334-4822 ext. 50251</a:t>
          </a:r>
        </a:p>
      </dgm:t>
    </dgm:pt>
    <dgm:pt modelId="{C4439FDF-79DF-4CB2-8CCB-16F736AA0572}" type="parTrans" cxnId="{4DA374C8-51DC-4D43-9567-3F8697009C9A}">
      <dgm:prSet/>
      <dgm:spPr/>
      <dgm:t>
        <a:bodyPr/>
        <a:lstStyle/>
        <a:p>
          <a:endParaRPr lang="en-US"/>
        </a:p>
      </dgm:t>
    </dgm:pt>
    <dgm:pt modelId="{50BFF67E-F71D-4828-97B1-C1F0827BDB3E}" type="sibTrans" cxnId="{4DA374C8-51DC-4D43-9567-3F8697009C9A}">
      <dgm:prSet/>
      <dgm:spPr/>
      <dgm:t>
        <a:bodyPr/>
        <a:lstStyle/>
        <a:p>
          <a:endParaRPr lang="en-US"/>
        </a:p>
      </dgm:t>
    </dgm:pt>
    <dgm:pt modelId="{86422562-88A4-45FA-A4C8-CAA1CCAAA5AF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Kintegra Dental- Statesville       704- 838-1108</a:t>
          </a:r>
        </a:p>
      </dgm:t>
    </dgm:pt>
    <dgm:pt modelId="{83BD8C88-E184-4563-A7CD-9AE721BF1231}" type="parTrans" cxnId="{F53474CC-4BDD-4E94-BFB6-D42C2B6352F3}">
      <dgm:prSet/>
      <dgm:spPr/>
      <dgm:t>
        <a:bodyPr/>
        <a:lstStyle/>
        <a:p>
          <a:endParaRPr lang="en-US"/>
        </a:p>
      </dgm:t>
    </dgm:pt>
    <dgm:pt modelId="{FCCB1F42-D034-42D7-96AC-04BA7BA8357F}" type="sibTrans" cxnId="{F53474CC-4BDD-4E94-BFB6-D42C2B6352F3}">
      <dgm:prSet/>
      <dgm:spPr/>
      <dgm:t>
        <a:bodyPr/>
        <a:lstStyle/>
        <a:p>
          <a:endParaRPr lang="en-US"/>
        </a:p>
      </dgm:t>
    </dgm:pt>
    <dgm:pt modelId="{8D4B3467-685E-41D2-9291-EFB142E80C9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Kintegra Dental- Gastonia 704-853-5191</a:t>
          </a:r>
        </a:p>
      </dgm:t>
    </dgm:pt>
    <dgm:pt modelId="{8C548C5D-81FC-4987-8026-E453E81EEA08}" type="parTrans" cxnId="{65067005-09FC-4ADB-84AA-FFC9A00C20F3}">
      <dgm:prSet/>
      <dgm:spPr/>
      <dgm:t>
        <a:bodyPr/>
        <a:lstStyle/>
        <a:p>
          <a:endParaRPr lang="en-US"/>
        </a:p>
      </dgm:t>
    </dgm:pt>
    <dgm:pt modelId="{3705D630-1B13-4808-873C-185CC21579F3}" type="sibTrans" cxnId="{65067005-09FC-4ADB-84AA-FFC9A00C20F3}">
      <dgm:prSet/>
      <dgm:spPr/>
      <dgm:t>
        <a:bodyPr/>
        <a:lstStyle/>
        <a:p>
          <a:endParaRPr lang="en-US"/>
        </a:p>
      </dgm:t>
    </dgm:pt>
    <dgm:pt modelId="{6705A2F0-F8D7-4659-94D8-BEF2DD5B694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Kintegra Dental Peds- Gastonia 704- 874-0377</a:t>
          </a:r>
        </a:p>
      </dgm:t>
    </dgm:pt>
    <dgm:pt modelId="{91F653CE-70C1-4C46-A817-ED30086C0B2F}" type="parTrans" cxnId="{2B65FD82-AB39-4670-BB6C-47A80D996690}">
      <dgm:prSet/>
      <dgm:spPr/>
      <dgm:t>
        <a:bodyPr/>
        <a:lstStyle/>
        <a:p>
          <a:endParaRPr lang="en-US"/>
        </a:p>
      </dgm:t>
    </dgm:pt>
    <dgm:pt modelId="{E8D818C0-FC28-4914-BBEF-FBD8500B1217}" type="sibTrans" cxnId="{2B65FD82-AB39-4670-BB6C-47A80D996690}">
      <dgm:prSet/>
      <dgm:spPr/>
      <dgm:t>
        <a:bodyPr/>
        <a:lstStyle/>
        <a:p>
          <a:endParaRPr lang="en-US"/>
        </a:p>
      </dgm:t>
    </dgm:pt>
    <dgm:pt modelId="{237753D1-F2FB-4729-B630-5917485EAF51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Kintegra Dental  336-243-3201</a:t>
          </a:r>
        </a:p>
      </dgm:t>
    </dgm:pt>
    <dgm:pt modelId="{406CB9CC-B03B-4E7B-A81B-1D5E0AF00121}" type="parTrans" cxnId="{84AE5614-F546-4E75-96E6-5BDDF1A9C5D1}">
      <dgm:prSet/>
      <dgm:spPr/>
      <dgm:t>
        <a:bodyPr/>
        <a:lstStyle/>
        <a:p>
          <a:endParaRPr lang="en-US"/>
        </a:p>
      </dgm:t>
    </dgm:pt>
    <dgm:pt modelId="{896DD127-A0DE-477E-AA33-FEE43DD8E0FD}" type="sibTrans" cxnId="{84AE5614-F546-4E75-96E6-5BDDF1A9C5D1}">
      <dgm:prSet/>
      <dgm:spPr/>
      <dgm:t>
        <a:bodyPr/>
        <a:lstStyle/>
        <a:p>
          <a:endParaRPr lang="en-US"/>
        </a:p>
      </dgm:t>
    </dgm:pt>
    <dgm:pt modelId="{7E5A5742-C9F9-40CD-BFE9-317EEAD43EA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ECU dental school:  </a:t>
          </a:r>
        </a:p>
        <a:p>
          <a:r>
            <a:rPr lang="en-US" dirty="0">
              <a:solidFill>
                <a:schemeClr val="bg1"/>
              </a:solidFill>
            </a:rPr>
            <a:t>336-236-0165 </a:t>
          </a:r>
        </a:p>
      </dgm:t>
    </dgm:pt>
    <dgm:pt modelId="{2916E026-35E5-4F26-B4E0-4552F14211DF}" type="parTrans" cxnId="{99D2C61C-EDDC-48A2-84D6-BD1C204778C5}">
      <dgm:prSet/>
      <dgm:spPr/>
      <dgm:t>
        <a:bodyPr/>
        <a:lstStyle/>
        <a:p>
          <a:endParaRPr lang="en-US"/>
        </a:p>
      </dgm:t>
    </dgm:pt>
    <dgm:pt modelId="{EA8B4546-D635-4076-8529-759BE7C84118}" type="sibTrans" cxnId="{99D2C61C-EDDC-48A2-84D6-BD1C204778C5}">
      <dgm:prSet/>
      <dgm:spPr/>
      <dgm:t>
        <a:bodyPr/>
        <a:lstStyle/>
        <a:p>
          <a:endParaRPr lang="en-US"/>
        </a:p>
      </dgm:t>
    </dgm:pt>
    <dgm:pt modelId="{748E6E46-A8B6-4C84-83B6-52670C08910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Kintegra Dental- Mocksville       336- 477-2744 </a:t>
          </a:r>
        </a:p>
      </dgm:t>
    </dgm:pt>
    <dgm:pt modelId="{EC8108A5-09B1-403A-B9FF-23E81C519614}" type="sibTrans" cxnId="{71E30608-CFC0-46A0-BED2-FB37B779299E}">
      <dgm:prSet/>
      <dgm:spPr/>
      <dgm:t>
        <a:bodyPr/>
        <a:lstStyle/>
        <a:p>
          <a:endParaRPr lang="en-US"/>
        </a:p>
      </dgm:t>
    </dgm:pt>
    <dgm:pt modelId="{1A5E6599-F20C-46AC-A582-0739A0A87B09}" type="parTrans" cxnId="{71E30608-CFC0-46A0-BED2-FB37B779299E}">
      <dgm:prSet/>
      <dgm:spPr/>
      <dgm:t>
        <a:bodyPr/>
        <a:lstStyle/>
        <a:p>
          <a:endParaRPr lang="en-US"/>
        </a:p>
      </dgm:t>
    </dgm:pt>
    <dgm:pt modelId="{9A5E7E26-C95F-4F27-9352-BE945C56DEEA}" type="pres">
      <dgm:prSet presAssocID="{E823D2E1-D1B8-450A-B5AE-1934A779750C}" presName="diagram" presStyleCnt="0">
        <dgm:presLayoutVars>
          <dgm:dir/>
          <dgm:resizeHandles val="exact"/>
        </dgm:presLayoutVars>
      </dgm:prSet>
      <dgm:spPr/>
    </dgm:pt>
    <dgm:pt modelId="{78E41404-65A3-4F54-B5B5-0EE2A31F56B6}" type="pres">
      <dgm:prSet presAssocID="{C9639535-8A79-44A8-BA9F-F83DE18DE2D7}" presName="node" presStyleLbl="node1" presStyleIdx="0" presStyleCnt="8">
        <dgm:presLayoutVars>
          <dgm:bulletEnabled val="1"/>
        </dgm:presLayoutVars>
      </dgm:prSet>
      <dgm:spPr/>
    </dgm:pt>
    <dgm:pt modelId="{030660A4-2C27-4C4B-9B18-D391A6A42A8D}" type="pres">
      <dgm:prSet presAssocID="{4CCBAF30-810C-4D62-9A70-730B76EAE509}" presName="sibTrans" presStyleCnt="0"/>
      <dgm:spPr/>
    </dgm:pt>
    <dgm:pt modelId="{C56DA571-CBC2-4E60-A085-22983CC3C656}" type="pres">
      <dgm:prSet presAssocID="{638B90BF-5824-4B5D-BD08-AA5B0F4534C0}" presName="node" presStyleLbl="node1" presStyleIdx="1" presStyleCnt="8">
        <dgm:presLayoutVars>
          <dgm:bulletEnabled val="1"/>
        </dgm:presLayoutVars>
      </dgm:prSet>
      <dgm:spPr/>
    </dgm:pt>
    <dgm:pt modelId="{10DBF26A-16BE-4AA0-A83F-BEA01130CB53}" type="pres">
      <dgm:prSet presAssocID="{50BFF67E-F71D-4828-97B1-C1F0827BDB3E}" presName="sibTrans" presStyleCnt="0"/>
      <dgm:spPr/>
    </dgm:pt>
    <dgm:pt modelId="{CF04FA02-7FDA-49FD-BEDA-84A2E96F2AAA}" type="pres">
      <dgm:prSet presAssocID="{748E6E46-A8B6-4C84-83B6-52670C08910A}" presName="node" presStyleLbl="node1" presStyleIdx="2" presStyleCnt="8">
        <dgm:presLayoutVars>
          <dgm:bulletEnabled val="1"/>
        </dgm:presLayoutVars>
      </dgm:prSet>
      <dgm:spPr/>
    </dgm:pt>
    <dgm:pt modelId="{FFAD744F-3C22-4F4C-9E7C-CB1A9BD3482C}" type="pres">
      <dgm:prSet presAssocID="{EC8108A5-09B1-403A-B9FF-23E81C519614}" presName="sibTrans" presStyleCnt="0"/>
      <dgm:spPr/>
    </dgm:pt>
    <dgm:pt modelId="{B1DD3665-E256-4848-9E57-FF46F2F284AF}" type="pres">
      <dgm:prSet presAssocID="{86422562-88A4-45FA-A4C8-CAA1CCAAA5AF}" presName="node" presStyleLbl="node1" presStyleIdx="3" presStyleCnt="8">
        <dgm:presLayoutVars>
          <dgm:bulletEnabled val="1"/>
        </dgm:presLayoutVars>
      </dgm:prSet>
      <dgm:spPr/>
    </dgm:pt>
    <dgm:pt modelId="{741B2B56-368E-4431-BC37-6EE3BE2E630F}" type="pres">
      <dgm:prSet presAssocID="{FCCB1F42-D034-42D7-96AC-04BA7BA8357F}" presName="sibTrans" presStyleCnt="0"/>
      <dgm:spPr/>
    </dgm:pt>
    <dgm:pt modelId="{FDDF8A4B-DA55-4D06-9805-C87A7BBA3C9E}" type="pres">
      <dgm:prSet presAssocID="{8D4B3467-685E-41D2-9291-EFB142E80C90}" presName="node" presStyleLbl="node1" presStyleIdx="4" presStyleCnt="8">
        <dgm:presLayoutVars>
          <dgm:bulletEnabled val="1"/>
        </dgm:presLayoutVars>
      </dgm:prSet>
      <dgm:spPr/>
    </dgm:pt>
    <dgm:pt modelId="{FF8A78C6-09CF-4425-8114-431AFA9045C2}" type="pres">
      <dgm:prSet presAssocID="{3705D630-1B13-4808-873C-185CC21579F3}" presName="sibTrans" presStyleCnt="0"/>
      <dgm:spPr/>
    </dgm:pt>
    <dgm:pt modelId="{01A65728-9F71-43C0-B231-591F8644F3D0}" type="pres">
      <dgm:prSet presAssocID="{6705A2F0-F8D7-4659-94D8-BEF2DD5B694B}" presName="node" presStyleLbl="node1" presStyleIdx="5" presStyleCnt="8">
        <dgm:presLayoutVars>
          <dgm:bulletEnabled val="1"/>
        </dgm:presLayoutVars>
      </dgm:prSet>
      <dgm:spPr/>
    </dgm:pt>
    <dgm:pt modelId="{AF4C14C2-EF51-46B0-9020-0063354B6368}" type="pres">
      <dgm:prSet presAssocID="{E8D818C0-FC28-4914-BBEF-FBD8500B1217}" presName="sibTrans" presStyleCnt="0"/>
      <dgm:spPr/>
    </dgm:pt>
    <dgm:pt modelId="{7B99423C-1F5C-4987-A555-C1661666AA82}" type="pres">
      <dgm:prSet presAssocID="{237753D1-F2FB-4729-B630-5917485EAF51}" presName="node" presStyleLbl="node1" presStyleIdx="6" presStyleCnt="8">
        <dgm:presLayoutVars>
          <dgm:bulletEnabled val="1"/>
        </dgm:presLayoutVars>
      </dgm:prSet>
      <dgm:spPr/>
    </dgm:pt>
    <dgm:pt modelId="{EA06F58D-845E-4BFE-8AAC-CDAC15015A9D}" type="pres">
      <dgm:prSet presAssocID="{896DD127-A0DE-477E-AA33-FEE43DD8E0FD}" presName="sibTrans" presStyleCnt="0"/>
      <dgm:spPr/>
    </dgm:pt>
    <dgm:pt modelId="{4D96C6EE-4F17-4C66-B892-9379C629B170}" type="pres">
      <dgm:prSet presAssocID="{7E5A5742-C9F9-40CD-BFE9-317EEAD43EAA}" presName="node" presStyleLbl="node1" presStyleIdx="7" presStyleCnt="8">
        <dgm:presLayoutVars>
          <dgm:bulletEnabled val="1"/>
        </dgm:presLayoutVars>
      </dgm:prSet>
      <dgm:spPr/>
    </dgm:pt>
  </dgm:ptLst>
  <dgm:cxnLst>
    <dgm:cxn modelId="{65067005-09FC-4ADB-84AA-FFC9A00C20F3}" srcId="{E823D2E1-D1B8-450A-B5AE-1934A779750C}" destId="{8D4B3467-685E-41D2-9291-EFB142E80C90}" srcOrd="4" destOrd="0" parTransId="{8C548C5D-81FC-4987-8026-E453E81EEA08}" sibTransId="{3705D630-1B13-4808-873C-185CC21579F3}"/>
    <dgm:cxn modelId="{71E30608-CFC0-46A0-BED2-FB37B779299E}" srcId="{E823D2E1-D1B8-450A-B5AE-1934A779750C}" destId="{748E6E46-A8B6-4C84-83B6-52670C08910A}" srcOrd="2" destOrd="0" parTransId="{1A5E6599-F20C-46AC-A582-0739A0A87B09}" sibTransId="{EC8108A5-09B1-403A-B9FF-23E81C519614}"/>
    <dgm:cxn modelId="{84AE5614-F546-4E75-96E6-5BDDF1A9C5D1}" srcId="{E823D2E1-D1B8-450A-B5AE-1934A779750C}" destId="{237753D1-F2FB-4729-B630-5917485EAF51}" srcOrd="6" destOrd="0" parTransId="{406CB9CC-B03B-4E7B-A81B-1D5E0AF00121}" sibTransId="{896DD127-A0DE-477E-AA33-FEE43DD8E0FD}"/>
    <dgm:cxn modelId="{99D2C61C-EDDC-48A2-84D6-BD1C204778C5}" srcId="{E823D2E1-D1B8-450A-B5AE-1934A779750C}" destId="{7E5A5742-C9F9-40CD-BFE9-317EEAD43EAA}" srcOrd="7" destOrd="0" parTransId="{2916E026-35E5-4F26-B4E0-4552F14211DF}" sibTransId="{EA8B4546-D635-4076-8529-759BE7C84118}"/>
    <dgm:cxn modelId="{19578C24-F8FB-42FB-8C4D-52EB1CB278DC}" srcId="{E823D2E1-D1B8-450A-B5AE-1934A779750C}" destId="{C9639535-8A79-44A8-BA9F-F83DE18DE2D7}" srcOrd="0" destOrd="0" parTransId="{31E11A4C-17F8-42F4-B9F1-620B9316B12A}" sibTransId="{4CCBAF30-810C-4D62-9A70-730B76EAE509}"/>
    <dgm:cxn modelId="{3A0B523F-C6B1-48CF-A216-F0CD605E4B78}" type="presOf" srcId="{86422562-88A4-45FA-A4C8-CAA1CCAAA5AF}" destId="{B1DD3665-E256-4848-9E57-FF46F2F284AF}" srcOrd="0" destOrd="0" presId="urn:microsoft.com/office/officeart/2005/8/layout/default"/>
    <dgm:cxn modelId="{D2DE555C-A94F-4A90-9428-6A9B57BFC17F}" type="presOf" srcId="{6705A2F0-F8D7-4659-94D8-BEF2DD5B694B}" destId="{01A65728-9F71-43C0-B231-591F8644F3D0}" srcOrd="0" destOrd="0" presId="urn:microsoft.com/office/officeart/2005/8/layout/default"/>
    <dgm:cxn modelId="{9C631163-010D-41FD-B10A-3DA19EB79716}" type="presOf" srcId="{638B90BF-5824-4B5D-BD08-AA5B0F4534C0}" destId="{C56DA571-CBC2-4E60-A085-22983CC3C656}" srcOrd="0" destOrd="0" presId="urn:microsoft.com/office/officeart/2005/8/layout/default"/>
    <dgm:cxn modelId="{2CE9574C-5E08-4BE3-AB43-2C9F20485E53}" type="presOf" srcId="{E823D2E1-D1B8-450A-B5AE-1934A779750C}" destId="{9A5E7E26-C95F-4F27-9352-BE945C56DEEA}" srcOrd="0" destOrd="0" presId="urn:microsoft.com/office/officeart/2005/8/layout/default"/>
    <dgm:cxn modelId="{9826D257-A0CC-4C42-8756-2AE24E75ABC5}" type="presOf" srcId="{237753D1-F2FB-4729-B630-5917485EAF51}" destId="{7B99423C-1F5C-4987-A555-C1661666AA82}" srcOrd="0" destOrd="0" presId="urn:microsoft.com/office/officeart/2005/8/layout/default"/>
    <dgm:cxn modelId="{40BB1778-2CDB-4657-A388-DE12276ECDAF}" type="presOf" srcId="{8D4B3467-685E-41D2-9291-EFB142E80C90}" destId="{FDDF8A4B-DA55-4D06-9805-C87A7BBA3C9E}" srcOrd="0" destOrd="0" presId="urn:microsoft.com/office/officeart/2005/8/layout/default"/>
    <dgm:cxn modelId="{2B65FD82-AB39-4670-BB6C-47A80D996690}" srcId="{E823D2E1-D1B8-450A-B5AE-1934A779750C}" destId="{6705A2F0-F8D7-4659-94D8-BEF2DD5B694B}" srcOrd="5" destOrd="0" parTransId="{91F653CE-70C1-4C46-A817-ED30086C0B2F}" sibTransId="{E8D818C0-FC28-4914-BBEF-FBD8500B1217}"/>
    <dgm:cxn modelId="{99CFEEA8-C7A2-417B-A04B-471D84C6BC6D}" type="presOf" srcId="{748E6E46-A8B6-4C84-83B6-52670C08910A}" destId="{CF04FA02-7FDA-49FD-BEDA-84A2E96F2AAA}" srcOrd="0" destOrd="0" presId="urn:microsoft.com/office/officeart/2005/8/layout/default"/>
    <dgm:cxn modelId="{2D2FEFA8-8A06-4A2F-83CC-6958B679323B}" type="presOf" srcId="{7E5A5742-C9F9-40CD-BFE9-317EEAD43EAA}" destId="{4D96C6EE-4F17-4C66-B892-9379C629B170}" srcOrd="0" destOrd="0" presId="urn:microsoft.com/office/officeart/2005/8/layout/default"/>
    <dgm:cxn modelId="{4DA374C8-51DC-4D43-9567-3F8697009C9A}" srcId="{E823D2E1-D1B8-450A-B5AE-1934A779750C}" destId="{638B90BF-5824-4B5D-BD08-AA5B0F4534C0}" srcOrd="1" destOrd="0" parTransId="{C4439FDF-79DF-4CB2-8CCB-16F736AA0572}" sibTransId="{50BFF67E-F71D-4828-97B1-C1F0827BDB3E}"/>
    <dgm:cxn modelId="{F53474CC-4BDD-4E94-BFB6-D42C2B6352F3}" srcId="{E823D2E1-D1B8-450A-B5AE-1934A779750C}" destId="{86422562-88A4-45FA-A4C8-CAA1CCAAA5AF}" srcOrd="3" destOrd="0" parTransId="{83BD8C88-E184-4563-A7CD-9AE721BF1231}" sibTransId="{FCCB1F42-D034-42D7-96AC-04BA7BA8357F}"/>
    <dgm:cxn modelId="{B22135F5-8D27-4681-8D1D-735440D2FF65}" type="presOf" srcId="{C9639535-8A79-44A8-BA9F-F83DE18DE2D7}" destId="{78E41404-65A3-4F54-B5B5-0EE2A31F56B6}" srcOrd="0" destOrd="0" presId="urn:microsoft.com/office/officeart/2005/8/layout/default"/>
    <dgm:cxn modelId="{7F1D0383-1F33-40B2-B5FF-240D0973AD4C}" type="presParOf" srcId="{9A5E7E26-C95F-4F27-9352-BE945C56DEEA}" destId="{78E41404-65A3-4F54-B5B5-0EE2A31F56B6}" srcOrd="0" destOrd="0" presId="urn:microsoft.com/office/officeart/2005/8/layout/default"/>
    <dgm:cxn modelId="{224D38DA-6046-41C3-B85B-48EB70374A73}" type="presParOf" srcId="{9A5E7E26-C95F-4F27-9352-BE945C56DEEA}" destId="{030660A4-2C27-4C4B-9B18-D391A6A42A8D}" srcOrd="1" destOrd="0" presId="urn:microsoft.com/office/officeart/2005/8/layout/default"/>
    <dgm:cxn modelId="{EDB54A54-5736-4BB6-8193-40977D459E79}" type="presParOf" srcId="{9A5E7E26-C95F-4F27-9352-BE945C56DEEA}" destId="{C56DA571-CBC2-4E60-A085-22983CC3C656}" srcOrd="2" destOrd="0" presId="urn:microsoft.com/office/officeart/2005/8/layout/default"/>
    <dgm:cxn modelId="{8B86585F-E055-4D60-BD49-43581B0F1924}" type="presParOf" srcId="{9A5E7E26-C95F-4F27-9352-BE945C56DEEA}" destId="{10DBF26A-16BE-4AA0-A83F-BEA01130CB53}" srcOrd="3" destOrd="0" presId="urn:microsoft.com/office/officeart/2005/8/layout/default"/>
    <dgm:cxn modelId="{AEB51C75-1067-4F8A-9D30-9FAEDD0C1468}" type="presParOf" srcId="{9A5E7E26-C95F-4F27-9352-BE945C56DEEA}" destId="{CF04FA02-7FDA-49FD-BEDA-84A2E96F2AAA}" srcOrd="4" destOrd="0" presId="urn:microsoft.com/office/officeart/2005/8/layout/default"/>
    <dgm:cxn modelId="{5757E7C3-1E6C-414B-B25D-18D87C1CC162}" type="presParOf" srcId="{9A5E7E26-C95F-4F27-9352-BE945C56DEEA}" destId="{FFAD744F-3C22-4F4C-9E7C-CB1A9BD3482C}" srcOrd="5" destOrd="0" presId="urn:microsoft.com/office/officeart/2005/8/layout/default"/>
    <dgm:cxn modelId="{526BBCBF-5E28-4EF3-BB71-441652FA16E8}" type="presParOf" srcId="{9A5E7E26-C95F-4F27-9352-BE945C56DEEA}" destId="{B1DD3665-E256-4848-9E57-FF46F2F284AF}" srcOrd="6" destOrd="0" presId="urn:microsoft.com/office/officeart/2005/8/layout/default"/>
    <dgm:cxn modelId="{9B460592-D2D0-4D5E-9910-214E438E67D7}" type="presParOf" srcId="{9A5E7E26-C95F-4F27-9352-BE945C56DEEA}" destId="{741B2B56-368E-4431-BC37-6EE3BE2E630F}" srcOrd="7" destOrd="0" presId="urn:microsoft.com/office/officeart/2005/8/layout/default"/>
    <dgm:cxn modelId="{E8A24C9D-4889-4426-A26C-2C373D4BC7F6}" type="presParOf" srcId="{9A5E7E26-C95F-4F27-9352-BE945C56DEEA}" destId="{FDDF8A4B-DA55-4D06-9805-C87A7BBA3C9E}" srcOrd="8" destOrd="0" presId="urn:microsoft.com/office/officeart/2005/8/layout/default"/>
    <dgm:cxn modelId="{9A217FDF-DB28-4191-8635-0095DE8260C5}" type="presParOf" srcId="{9A5E7E26-C95F-4F27-9352-BE945C56DEEA}" destId="{FF8A78C6-09CF-4425-8114-431AFA9045C2}" srcOrd="9" destOrd="0" presId="urn:microsoft.com/office/officeart/2005/8/layout/default"/>
    <dgm:cxn modelId="{E7A8BDF8-EBE6-4C08-8608-96D4E568574E}" type="presParOf" srcId="{9A5E7E26-C95F-4F27-9352-BE945C56DEEA}" destId="{01A65728-9F71-43C0-B231-591F8644F3D0}" srcOrd="10" destOrd="0" presId="urn:microsoft.com/office/officeart/2005/8/layout/default"/>
    <dgm:cxn modelId="{7D75ABE8-932A-4526-A94D-8CA0ADAC5D79}" type="presParOf" srcId="{9A5E7E26-C95F-4F27-9352-BE945C56DEEA}" destId="{AF4C14C2-EF51-46B0-9020-0063354B6368}" srcOrd="11" destOrd="0" presId="urn:microsoft.com/office/officeart/2005/8/layout/default"/>
    <dgm:cxn modelId="{61E49ACE-EC0A-4A22-81C9-3A28B904DB5F}" type="presParOf" srcId="{9A5E7E26-C95F-4F27-9352-BE945C56DEEA}" destId="{7B99423C-1F5C-4987-A555-C1661666AA82}" srcOrd="12" destOrd="0" presId="urn:microsoft.com/office/officeart/2005/8/layout/default"/>
    <dgm:cxn modelId="{BEF6892B-4E29-4FDA-9CB6-16106009248E}" type="presParOf" srcId="{9A5E7E26-C95F-4F27-9352-BE945C56DEEA}" destId="{EA06F58D-845E-4BFE-8AAC-CDAC15015A9D}" srcOrd="13" destOrd="0" presId="urn:microsoft.com/office/officeart/2005/8/layout/default"/>
    <dgm:cxn modelId="{42E4963D-23C8-47D8-968B-B0DCEDFEC994}" type="presParOf" srcId="{9A5E7E26-C95F-4F27-9352-BE945C56DEEA}" destId="{4D96C6EE-4F17-4C66-B892-9379C629B17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3D2E1-D1B8-450A-B5AE-1934A77975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639535-8A79-44A8-BA9F-F83DE18DE2D7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Forsyth Tech- 336-734-7550</a:t>
          </a:r>
        </a:p>
      </dgm:t>
    </dgm:pt>
    <dgm:pt modelId="{31E11A4C-17F8-42F4-B9F1-620B9316B12A}" type="parTrans" cxnId="{19578C24-F8FB-42FB-8C4D-52EB1CB278DC}">
      <dgm:prSet/>
      <dgm:spPr/>
      <dgm:t>
        <a:bodyPr/>
        <a:lstStyle/>
        <a:p>
          <a:endParaRPr lang="en-US"/>
        </a:p>
      </dgm:t>
    </dgm:pt>
    <dgm:pt modelId="{4CCBAF30-810C-4D62-9A70-730B76EAE509}" type="sibTrans" cxnId="{19578C24-F8FB-42FB-8C4D-52EB1CB278DC}">
      <dgm:prSet/>
      <dgm:spPr/>
      <dgm:t>
        <a:bodyPr/>
        <a:lstStyle/>
        <a:p>
          <a:endParaRPr lang="en-US"/>
        </a:p>
      </dgm:t>
    </dgm:pt>
    <dgm:pt modelId="{638B90BF-5824-4B5D-BD08-AA5B0F4534C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Guilford Tech- 336-334-4822 ext. 50251</a:t>
          </a:r>
        </a:p>
      </dgm:t>
    </dgm:pt>
    <dgm:pt modelId="{C4439FDF-79DF-4CB2-8CCB-16F736AA0572}" type="parTrans" cxnId="{4DA374C8-51DC-4D43-9567-3F8697009C9A}">
      <dgm:prSet/>
      <dgm:spPr/>
      <dgm:t>
        <a:bodyPr/>
        <a:lstStyle/>
        <a:p>
          <a:endParaRPr lang="en-US"/>
        </a:p>
      </dgm:t>
    </dgm:pt>
    <dgm:pt modelId="{50BFF67E-F71D-4828-97B1-C1F0827BDB3E}" type="sibTrans" cxnId="{4DA374C8-51DC-4D43-9567-3F8697009C9A}">
      <dgm:prSet/>
      <dgm:spPr/>
      <dgm:t>
        <a:bodyPr/>
        <a:lstStyle/>
        <a:p>
          <a:endParaRPr lang="en-US"/>
        </a:p>
      </dgm:t>
    </dgm:pt>
    <dgm:pt modelId="{86422562-88A4-45FA-A4C8-CAA1CCAAA5AF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Kintegra Dental- Statesville       704- 838-1108</a:t>
          </a:r>
        </a:p>
      </dgm:t>
    </dgm:pt>
    <dgm:pt modelId="{83BD8C88-E184-4563-A7CD-9AE721BF1231}" type="parTrans" cxnId="{F53474CC-4BDD-4E94-BFB6-D42C2B6352F3}">
      <dgm:prSet/>
      <dgm:spPr/>
      <dgm:t>
        <a:bodyPr/>
        <a:lstStyle/>
        <a:p>
          <a:endParaRPr lang="en-US"/>
        </a:p>
      </dgm:t>
    </dgm:pt>
    <dgm:pt modelId="{FCCB1F42-D034-42D7-96AC-04BA7BA8357F}" type="sibTrans" cxnId="{F53474CC-4BDD-4E94-BFB6-D42C2B6352F3}">
      <dgm:prSet/>
      <dgm:spPr/>
      <dgm:t>
        <a:bodyPr/>
        <a:lstStyle/>
        <a:p>
          <a:endParaRPr lang="en-US"/>
        </a:p>
      </dgm:t>
    </dgm:pt>
    <dgm:pt modelId="{8D4B3467-685E-41D2-9291-EFB142E80C9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Kintegra Dental- Gastonia </a:t>
          </a:r>
        </a:p>
        <a:p>
          <a:r>
            <a:rPr lang="en-US" dirty="0">
              <a:solidFill>
                <a:schemeClr val="bg1"/>
              </a:solidFill>
            </a:rPr>
            <a:t>704-853-5191</a:t>
          </a:r>
        </a:p>
      </dgm:t>
    </dgm:pt>
    <dgm:pt modelId="{8C548C5D-81FC-4987-8026-E453E81EEA08}" type="parTrans" cxnId="{65067005-09FC-4ADB-84AA-FFC9A00C20F3}">
      <dgm:prSet/>
      <dgm:spPr/>
      <dgm:t>
        <a:bodyPr/>
        <a:lstStyle/>
        <a:p>
          <a:endParaRPr lang="en-US"/>
        </a:p>
      </dgm:t>
    </dgm:pt>
    <dgm:pt modelId="{3705D630-1B13-4808-873C-185CC21579F3}" type="sibTrans" cxnId="{65067005-09FC-4ADB-84AA-FFC9A00C20F3}">
      <dgm:prSet/>
      <dgm:spPr/>
      <dgm:t>
        <a:bodyPr/>
        <a:lstStyle/>
        <a:p>
          <a:endParaRPr lang="en-US"/>
        </a:p>
      </dgm:t>
    </dgm:pt>
    <dgm:pt modelId="{6705A2F0-F8D7-4659-94D8-BEF2DD5B694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Kintegra Dental Peds- Gastonia 704- 874-0377</a:t>
          </a:r>
        </a:p>
      </dgm:t>
    </dgm:pt>
    <dgm:pt modelId="{91F653CE-70C1-4C46-A817-ED30086C0B2F}" type="parTrans" cxnId="{2B65FD82-AB39-4670-BB6C-47A80D996690}">
      <dgm:prSet/>
      <dgm:spPr/>
      <dgm:t>
        <a:bodyPr/>
        <a:lstStyle/>
        <a:p>
          <a:endParaRPr lang="en-US"/>
        </a:p>
      </dgm:t>
    </dgm:pt>
    <dgm:pt modelId="{E8D818C0-FC28-4914-BBEF-FBD8500B1217}" type="sibTrans" cxnId="{2B65FD82-AB39-4670-BB6C-47A80D996690}">
      <dgm:prSet/>
      <dgm:spPr/>
      <dgm:t>
        <a:bodyPr/>
        <a:lstStyle/>
        <a:p>
          <a:endParaRPr lang="en-US"/>
        </a:p>
      </dgm:t>
    </dgm:pt>
    <dgm:pt modelId="{237753D1-F2FB-4729-B630-5917485EAF51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Kintegra Dental  336-243-3201</a:t>
          </a:r>
        </a:p>
      </dgm:t>
    </dgm:pt>
    <dgm:pt modelId="{406CB9CC-B03B-4E7B-A81B-1D5E0AF00121}" type="parTrans" cxnId="{84AE5614-F546-4E75-96E6-5BDDF1A9C5D1}">
      <dgm:prSet/>
      <dgm:spPr/>
      <dgm:t>
        <a:bodyPr/>
        <a:lstStyle/>
        <a:p>
          <a:endParaRPr lang="en-US"/>
        </a:p>
      </dgm:t>
    </dgm:pt>
    <dgm:pt modelId="{896DD127-A0DE-477E-AA33-FEE43DD8E0FD}" type="sibTrans" cxnId="{84AE5614-F546-4E75-96E6-5BDDF1A9C5D1}">
      <dgm:prSet/>
      <dgm:spPr/>
      <dgm:t>
        <a:bodyPr/>
        <a:lstStyle/>
        <a:p>
          <a:endParaRPr lang="en-US"/>
        </a:p>
      </dgm:t>
    </dgm:pt>
    <dgm:pt modelId="{7E5A5742-C9F9-40CD-BFE9-317EEAD43EA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ECU Escuela Dental:  </a:t>
          </a:r>
        </a:p>
        <a:p>
          <a:r>
            <a:rPr lang="en-US" dirty="0">
              <a:solidFill>
                <a:schemeClr val="bg1"/>
              </a:solidFill>
            </a:rPr>
            <a:t>336-236-0165 </a:t>
          </a:r>
        </a:p>
      </dgm:t>
    </dgm:pt>
    <dgm:pt modelId="{2916E026-35E5-4F26-B4E0-4552F14211DF}" type="parTrans" cxnId="{99D2C61C-EDDC-48A2-84D6-BD1C204778C5}">
      <dgm:prSet/>
      <dgm:spPr/>
      <dgm:t>
        <a:bodyPr/>
        <a:lstStyle/>
        <a:p>
          <a:endParaRPr lang="en-US"/>
        </a:p>
      </dgm:t>
    </dgm:pt>
    <dgm:pt modelId="{EA8B4546-D635-4076-8529-759BE7C84118}" type="sibTrans" cxnId="{99D2C61C-EDDC-48A2-84D6-BD1C204778C5}">
      <dgm:prSet/>
      <dgm:spPr/>
      <dgm:t>
        <a:bodyPr/>
        <a:lstStyle/>
        <a:p>
          <a:endParaRPr lang="en-US"/>
        </a:p>
      </dgm:t>
    </dgm:pt>
    <dgm:pt modelId="{748E6E46-A8B6-4C84-83B6-52670C08910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Kintegra Dental- Mocksville       336- 477-2744 </a:t>
          </a:r>
        </a:p>
      </dgm:t>
    </dgm:pt>
    <dgm:pt modelId="{EC8108A5-09B1-403A-B9FF-23E81C519614}" type="sibTrans" cxnId="{71E30608-CFC0-46A0-BED2-FB37B779299E}">
      <dgm:prSet/>
      <dgm:spPr/>
      <dgm:t>
        <a:bodyPr/>
        <a:lstStyle/>
        <a:p>
          <a:endParaRPr lang="en-US"/>
        </a:p>
      </dgm:t>
    </dgm:pt>
    <dgm:pt modelId="{1A5E6599-F20C-46AC-A582-0739A0A87B09}" type="parTrans" cxnId="{71E30608-CFC0-46A0-BED2-FB37B779299E}">
      <dgm:prSet/>
      <dgm:spPr/>
      <dgm:t>
        <a:bodyPr/>
        <a:lstStyle/>
        <a:p>
          <a:endParaRPr lang="en-US"/>
        </a:p>
      </dgm:t>
    </dgm:pt>
    <dgm:pt modelId="{9A5E7E26-C95F-4F27-9352-BE945C56DEEA}" type="pres">
      <dgm:prSet presAssocID="{E823D2E1-D1B8-450A-B5AE-1934A779750C}" presName="diagram" presStyleCnt="0">
        <dgm:presLayoutVars>
          <dgm:dir/>
          <dgm:resizeHandles val="exact"/>
        </dgm:presLayoutVars>
      </dgm:prSet>
      <dgm:spPr/>
    </dgm:pt>
    <dgm:pt modelId="{78E41404-65A3-4F54-B5B5-0EE2A31F56B6}" type="pres">
      <dgm:prSet presAssocID="{C9639535-8A79-44A8-BA9F-F83DE18DE2D7}" presName="node" presStyleLbl="node1" presStyleIdx="0" presStyleCnt="8">
        <dgm:presLayoutVars>
          <dgm:bulletEnabled val="1"/>
        </dgm:presLayoutVars>
      </dgm:prSet>
      <dgm:spPr/>
    </dgm:pt>
    <dgm:pt modelId="{030660A4-2C27-4C4B-9B18-D391A6A42A8D}" type="pres">
      <dgm:prSet presAssocID="{4CCBAF30-810C-4D62-9A70-730B76EAE509}" presName="sibTrans" presStyleCnt="0"/>
      <dgm:spPr/>
    </dgm:pt>
    <dgm:pt modelId="{C56DA571-CBC2-4E60-A085-22983CC3C656}" type="pres">
      <dgm:prSet presAssocID="{638B90BF-5824-4B5D-BD08-AA5B0F4534C0}" presName="node" presStyleLbl="node1" presStyleIdx="1" presStyleCnt="8">
        <dgm:presLayoutVars>
          <dgm:bulletEnabled val="1"/>
        </dgm:presLayoutVars>
      </dgm:prSet>
      <dgm:spPr/>
    </dgm:pt>
    <dgm:pt modelId="{10DBF26A-16BE-4AA0-A83F-BEA01130CB53}" type="pres">
      <dgm:prSet presAssocID="{50BFF67E-F71D-4828-97B1-C1F0827BDB3E}" presName="sibTrans" presStyleCnt="0"/>
      <dgm:spPr/>
    </dgm:pt>
    <dgm:pt modelId="{CF04FA02-7FDA-49FD-BEDA-84A2E96F2AAA}" type="pres">
      <dgm:prSet presAssocID="{748E6E46-A8B6-4C84-83B6-52670C08910A}" presName="node" presStyleLbl="node1" presStyleIdx="2" presStyleCnt="8">
        <dgm:presLayoutVars>
          <dgm:bulletEnabled val="1"/>
        </dgm:presLayoutVars>
      </dgm:prSet>
      <dgm:spPr/>
    </dgm:pt>
    <dgm:pt modelId="{FFAD744F-3C22-4F4C-9E7C-CB1A9BD3482C}" type="pres">
      <dgm:prSet presAssocID="{EC8108A5-09B1-403A-B9FF-23E81C519614}" presName="sibTrans" presStyleCnt="0"/>
      <dgm:spPr/>
    </dgm:pt>
    <dgm:pt modelId="{B1DD3665-E256-4848-9E57-FF46F2F284AF}" type="pres">
      <dgm:prSet presAssocID="{86422562-88A4-45FA-A4C8-CAA1CCAAA5AF}" presName="node" presStyleLbl="node1" presStyleIdx="3" presStyleCnt="8">
        <dgm:presLayoutVars>
          <dgm:bulletEnabled val="1"/>
        </dgm:presLayoutVars>
      </dgm:prSet>
      <dgm:spPr/>
    </dgm:pt>
    <dgm:pt modelId="{741B2B56-368E-4431-BC37-6EE3BE2E630F}" type="pres">
      <dgm:prSet presAssocID="{FCCB1F42-D034-42D7-96AC-04BA7BA8357F}" presName="sibTrans" presStyleCnt="0"/>
      <dgm:spPr/>
    </dgm:pt>
    <dgm:pt modelId="{FDDF8A4B-DA55-4D06-9805-C87A7BBA3C9E}" type="pres">
      <dgm:prSet presAssocID="{8D4B3467-685E-41D2-9291-EFB142E80C90}" presName="node" presStyleLbl="node1" presStyleIdx="4" presStyleCnt="8">
        <dgm:presLayoutVars>
          <dgm:bulletEnabled val="1"/>
        </dgm:presLayoutVars>
      </dgm:prSet>
      <dgm:spPr/>
    </dgm:pt>
    <dgm:pt modelId="{FF8A78C6-09CF-4425-8114-431AFA9045C2}" type="pres">
      <dgm:prSet presAssocID="{3705D630-1B13-4808-873C-185CC21579F3}" presName="sibTrans" presStyleCnt="0"/>
      <dgm:spPr/>
    </dgm:pt>
    <dgm:pt modelId="{01A65728-9F71-43C0-B231-591F8644F3D0}" type="pres">
      <dgm:prSet presAssocID="{6705A2F0-F8D7-4659-94D8-BEF2DD5B694B}" presName="node" presStyleLbl="node1" presStyleIdx="5" presStyleCnt="8">
        <dgm:presLayoutVars>
          <dgm:bulletEnabled val="1"/>
        </dgm:presLayoutVars>
      </dgm:prSet>
      <dgm:spPr/>
    </dgm:pt>
    <dgm:pt modelId="{AF4C14C2-EF51-46B0-9020-0063354B6368}" type="pres">
      <dgm:prSet presAssocID="{E8D818C0-FC28-4914-BBEF-FBD8500B1217}" presName="sibTrans" presStyleCnt="0"/>
      <dgm:spPr/>
    </dgm:pt>
    <dgm:pt modelId="{7B99423C-1F5C-4987-A555-C1661666AA82}" type="pres">
      <dgm:prSet presAssocID="{237753D1-F2FB-4729-B630-5917485EAF51}" presName="node" presStyleLbl="node1" presStyleIdx="6" presStyleCnt="8">
        <dgm:presLayoutVars>
          <dgm:bulletEnabled val="1"/>
        </dgm:presLayoutVars>
      </dgm:prSet>
      <dgm:spPr/>
    </dgm:pt>
    <dgm:pt modelId="{EA06F58D-845E-4BFE-8AAC-CDAC15015A9D}" type="pres">
      <dgm:prSet presAssocID="{896DD127-A0DE-477E-AA33-FEE43DD8E0FD}" presName="sibTrans" presStyleCnt="0"/>
      <dgm:spPr/>
    </dgm:pt>
    <dgm:pt modelId="{4D96C6EE-4F17-4C66-B892-9379C629B170}" type="pres">
      <dgm:prSet presAssocID="{7E5A5742-C9F9-40CD-BFE9-317EEAD43EAA}" presName="node" presStyleLbl="node1" presStyleIdx="7" presStyleCnt="8">
        <dgm:presLayoutVars>
          <dgm:bulletEnabled val="1"/>
        </dgm:presLayoutVars>
      </dgm:prSet>
      <dgm:spPr/>
    </dgm:pt>
  </dgm:ptLst>
  <dgm:cxnLst>
    <dgm:cxn modelId="{65067005-09FC-4ADB-84AA-FFC9A00C20F3}" srcId="{E823D2E1-D1B8-450A-B5AE-1934A779750C}" destId="{8D4B3467-685E-41D2-9291-EFB142E80C90}" srcOrd="4" destOrd="0" parTransId="{8C548C5D-81FC-4987-8026-E453E81EEA08}" sibTransId="{3705D630-1B13-4808-873C-185CC21579F3}"/>
    <dgm:cxn modelId="{71E30608-CFC0-46A0-BED2-FB37B779299E}" srcId="{E823D2E1-D1B8-450A-B5AE-1934A779750C}" destId="{748E6E46-A8B6-4C84-83B6-52670C08910A}" srcOrd="2" destOrd="0" parTransId="{1A5E6599-F20C-46AC-A582-0739A0A87B09}" sibTransId="{EC8108A5-09B1-403A-B9FF-23E81C519614}"/>
    <dgm:cxn modelId="{84AE5614-F546-4E75-96E6-5BDDF1A9C5D1}" srcId="{E823D2E1-D1B8-450A-B5AE-1934A779750C}" destId="{237753D1-F2FB-4729-B630-5917485EAF51}" srcOrd="6" destOrd="0" parTransId="{406CB9CC-B03B-4E7B-A81B-1D5E0AF00121}" sibTransId="{896DD127-A0DE-477E-AA33-FEE43DD8E0FD}"/>
    <dgm:cxn modelId="{99D2C61C-EDDC-48A2-84D6-BD1C204778C5}" srcId="{E823D2E1-D1B8-450A-B5AE-1934A779750C}" destId="{7E5A5742-C9F9-40CD-BFE9-317EEAD43EAA}" srcOrd="7" destOrd="0" parTransId="{2916E026-35E5-4F26-B4E0-4552F14211DF}" sibTransId="{EA8B4546-D635-4076-8529-759BE7C84118}"/>
    <dgm:cxn modelId="{19578C24-F8FB-42FB-8C4D-52EB1CB278DC}" srcId="{E823D2E1-D1B8-450A-B5AE-1934A779750C}" destId="{C9639535-8A79-44A8-BA9F-F83DE18DE2D7}" srcOrd="0" destOrd="0" parTransId="{31E11A4C-17F8-42F4-B9F1-620B9316B12A}" sibTransId="{4CCBAF30-810C-4D62-9A70-730B76EAE509}"/>
    <dgm:cxn modelId="{3A0B523F-C6B1-48CF-A216-F0CD605E4B78}" type="presOf" srcId="{86422562-88A4-45FA-A4C8-CAA1CCAAA5AF}" destId="{B1DD3665-E256-4848-9E57-FF46F2F284AF}" srcOrd="0" destOrd="0" presId="urn:microsoft.com/office/officeart/2005/8/layout/default"/>
    <dgm:cxn modelId="{D2DE555C-A94F-4A90-9428-6A9B57BFC17F}" type="presOf" srcId="{6705A2F0-F8D7-4659-94D8-BEF2DD5B694B}" destId="{01A65728-9F71-43C0-B231-591F8644F3D0}" srcOrd="0" destOrd="0" presId="urn:microsoft.com/office/officeart/2005/8/layout/default"/>
    <dgm:cxn modelId="{9C631163-010D-41FD-B10A-3DA19EB79716}" type="presOf" srcId="{638B90BF-5824-4B5D-BD08-AA5B0F4534C0}" destId="{C56DA571-CBC2-4E60-A085-22983CC3C656}" srcOrd="0" destOrd="0" presId="urn:microsoft.com/office/officeart/2005/8/layout/default"/>
    <dgm:cxn modelId="{2CE9574C-5E08-4BE3-AB43-2C9F20485E53}" type="presOf" srcId="{E823D2E1-D1B8-450A-B5AE-1934A779750C}" destId="{9A5E7E26-C95F-4F27-9352-BE945C56DEEA}" srcOrd="0" destOrd="0" presId="urn:microsoft.com/office/officeart/2005/8/layout/default"/>
    <dgm:cxn modelId="{9826D257-A0CC-4C42-8756-2AE24E75ABC5}" type="presOf" srcId="{237753D1-F2FB-4729-B630-5917485EAF51}" destId="{7B99423C-1F5C-4987-A555-C1661666AA82}" srcOrd="0" destOrd="0" presId="urn:microsoft.com/office/officeart/2005/8/layout/default"/>
    <dgm:cxn modelId="{40BB1778-2CDB-4657-A388-DE12276ECDAF}" type="presOf" srcId="{8D4B3467-685E-41D2-9291-EFB142E80C90}" destId="{FDDF8A4B-DA55-4D06-9805-C87A7BBA3C9E}" srcOrd="0" destOrd="0" presId="urn:microsoft.com/office/officeart/2005/8/layout/default"/>
    <dgm:cxn modelId="{2B65FD82-AB39-4670-BB6C-47A80D996690}" srcId="{E823D2E1-D1B8-450A-B5AE-1934A779750C}" destId="{6705A2F0-F8D7-4659-94D8-BEF2DD5B694B}" srcOrd="5" destOrd="0" parTransId="{91F653CE-70C1-4C46-A817-ED30086C0B2F}" sibTransId="{E8D818C0-FC28-4914-BBEF-FBD8500B1217}"/>
    <dgm:cxn modelId="{99CFEEA8-C7A2-417B-A04B-471D84C6BC6D}" type="presOf" srcId="{748E6E46-A8B6-4C84-83B6-52670C08910A}" destId="{CF04FA02-7FDA-49FD-BEDA-84A2E96F2AAA}" srcOrd="0" destOrd="0" presId="urn:microsoft.com/office/officeart/2005/8/layout/default"/>
    <dgm:cxn modelId="{2D2FEFA8-8A06-4A2F-83CC-6958B679323B}" type="presOf" srcId="{7E5A5742-C9F9-40CD-BFE9-317EEAD43EAA}" destId="{4D96C6EE-4F17-4C66-B892-9379C629B170}" srcOrd="0" destOrd="0" presId="urn:microsoft.com/office/officeart/2005/8/layout/default"/>
    <dgm:cxn modelId="{4DA374C8-51DC-4D43-9567-3F8697009C9A}" srcId="{E823D2E1-D1B8-450A-B5AE-1934A779750C}" destId="{638B90BF-5824-4B5D-BD08-AA5B0F4534C0}" srcOrd="1" destOrd="0" parTransId="{C4439FDF-79DF-4CB2-8CCB-16F736AA0572}" sibTransId="{50BFF67E-F71D-4828-97B1-C1F0827BDB3E}"/>
    <dgm:cxn modelId="{F53474CC-4BDD-4E94-BFB6-D42C2B6352F3}" srcId="{E823D2E1-D1B8-450A-B5AE-1934A779750C}" destId="{86422562-88A4-45FA-A4C8-CAA1CCAAA5AF}" srcOrd="3" destOrd="0" parTransId="{83BD8C88-E184-4563-A7CD-9AE721BF1231}" sibTransId="{FCCB1F42-D034-42D7-96AC-04BA7BA8357F}"/>
    <dgm:cxn modelId="{B22135F5-8D27-4681-8D1D-735440D2FF65}" type="presOf" srcId="{C9639535-8A79-44A8-BA9F-F83DE18DE2D7}" destId="{78E41404-65A3-4F54-B5B5-0EE2A31F56B6}" srcOrd="0" destOrd="0" presId="urn:microsoft.com/office/officeart/2005/8/layout/default"/>
    <dgm:cxn modelId="{7F1D0383-1F33-40B2-B5FF-240D0973AD4C}" type="presParOf" srcId="{9A5E7E26-C95F-4F27-9352-BE945C56DEEA}" destId="{78E41404-65A3-4F54-B5B5-0EE2A31F56B6}" srcOrd="0" destOrd="0" presId="urn:microsoft.com/office/officeart/2005/8/layout/default"/>
    <dgm:cxn modelId="{224D38DA-6046-41C3-B85B-48EB70374A73}" type="presParOf" srcId="{9A5E7E26-C95F-4F27-9352-BE945C56DEEA}" destId="{030660A4-2C27-4C4B-9B18-D391A6A42A8D}" srcOrd="1" destOrd="0" presId="urn:microsoft.com/office/officeart/2005/8/layout/default"/>
    <dgm:cxn modelId="{EDB54A54-5736-4BB6-8193-40977D459E79}" type="presParOf" srcId="{9A5E7E26-C95F-4F27-9352-BE945C56DEEA}" destId="{C56DA571-CBC2-4E60-A085-22983CC3C656}" srcOrd="2" destOrd="0" presId="urn:microsoft.com/office/officeart/2005/8/layout/default"/>
    <dgm:cxn modelId="{8B86585F-E055-4D60-BD49-43581B0F1924}" type="presParOf" srcId="{9A5E7E26-C95F-4F27-9352-BE945C56DEEA}" destId="{10DBF26A-16BE-4AA0-A83F-BEA01130CB53}" srcOrd="3" destOrd="0" presId="urn:microsoft.com/office/officeart/2005/8/layout/default"/>
    <dgm:cxn modelId="{AEB51C75-1067-4F8A-9D30-9FAEDD0C1468}" type="presParOf" srcId="{9A5E7E26-C95F-4F27-9352-BE945C56DEEA}" destId="{CF04FA02-7FDA-49FD-BEDA-84A2E96F2AAA}" srcOrd="4" destOrd="0" presId="urn:microsoft.com/office/officeart/2005/8/layout/default"/>
    <dgm:cxn modelId="{5757E7C3-1E6C-414B-B25D-18D87C1CC162}" type="presParOf" srcId="{9A5E7E26-C95F-4F27-9352-BE945C56DEEA}" destId="{FFAD744F-3C22-4F4C-9E7C-CB1A9BD3482C}" srcOrd="5" destOrd="0" presId="urn:microsoft.com/office/officeart/2005/8/layout/default"/>
    <dgm:cxn modelId="{526BBCBF-5E28-4EF3-BB71-441652FA16E8}" type="presParOf" srcId="{9A5E7E26-C95F-4F27-9352-BE945C56DEEA}" destId="{B1DD3665-E256-4848-9E57-FF46F2F284AF}" srcOrd="6" destOrd="0" presId="urn:microsoft.com/office/officeart/2005/8/layout/default"/>
    <dgm:cxn modelId="{9B460592-D2D0-4D5E-9910-214E438E67D7}" type="presParOf" srcId="{9A5E7E26-C95F-4F27-9352-BE945C56DEEA}" destId="{741B2B56-368E-4431-BC37-6EE3BE2E630F}" srcOrd="7" destOrd="0" presId="urn:microsoft.com/office/officeart/2005/8/layout/default"/>
    <dgm:cxn modelId="{E8A24C9D-4889-4426-A26C-2C373D4BC7F6}" type="presParOf" srcId="{9A5E7E26-C95F-4F27-9352-BE945C56DEEA}" destId="{FDDF8A4B-DA55-4D06-9805-C87A7BBA3C9E}" srcOrd="8" destOrd="0" presId="urn:microsoft.com/office/officeart/2005/8/layout/default"/>
    <dgm:cxn modelId="{9A217FDF-DB28-4191-8635-0095DE8260C5}" type="presParOf" srcId="{9A5E7E26-C95F-4F27-9352-BE945C56DEEA}" destId="{FF8A78C6-09CF-4425-8114-431AFA9045C2}" srcOrd="9" destOrd="0" presId="urn:microsoft.com/office/officeart/2005/8/layout/default"/>
    <dgm:cxn modelId="{E7A8BDF8-EBE6-4C08-8608-96D4E568574E}" type="presParOf" srcId="{9A5E7E26-C95F-4F27-9352-BE945C56DEEA}" destId="{01A65728-9F71-43C0-B231-591F8644F3D0}" srcOrd="10" destOrd="0" presId="urn:microsoft.com/office/officeart/2005/8/layout/default"/>
    <dgm:cxn modelId="{7D75ABE8-932A-4526-A94D-8CA0ADAC5D79}" type="presParOf" srcId="{9A5E7E26-C95F-4F27-9352-BE945C56DEEA}" destId="{AF4C14C2-EF51-46B0-9020-0063354B6368}" srcOrd="11" destOrd="0" presId="urn:microsoft.com/office/officeart/2005/8/layout/default"/>
    <dgm:cxn modelId="{61E49ACE-EC0A-4A22-81C9-3A28B904DB5F}" type="presParOf" srcId="{9A5E7E26-C95F-4F27-9352-BE945C56DEEA}" destId="{7B99423C-1F5C-4987-A555-C1661666AA82}" srcOrd="12" destOrd="0" presId="urn:microsoft.com/office/officeart/2005/8/layout/default"/>
    <dgm:cxn modelId="{BEF6892B-4E29-4FDA-9CB6-16106009248E}" type="presParOf" srcId="{9A5E7E26-C95F-4F27-9352-BE945C56DEEA}" destId="{EA06F58D-845E-4BFE-8AAC-CDAC15015A9D}" srcOrd="13" destOrd="0" presId="urn:microsoft.com/office/officeart/2005/8/layout/default"/>
    <dgm:cxn modelId="{42E4963D-23C8-47D8-968B-B0DCEDFEC994}" type="presParOf" srcId="{9A5E7E26-C95F-4F27-9352-BE945C56DEEA}" destId="{4D96C6EE-4F17-4C66-B892-9379C629B17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1404-65A3-4F54-B5B5-0EE2A31F56B6}">
      <dsp:nvSpPr>
        <dsp:cNvPr id="0" name=""/>
        <dsp:cNvSpPr/>
      </dsp:nvSpPr>
      <dsp:spPr>
        <a:xfrm>
          <a:off x="2866" y="230028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Forsyth Tech- 336-734-7550</a:t>
          </a:r>
        </a:p>
      </dsp:txBody>
      <dsp:txXfrm>
        <a:off x="2866" y="230028"/>
        <a:ext cx="2273960" cy="1364376"/>
      </dsp:txXfrm>
    </dsp:sp>
    <dsp:sp modelId="{C56DA571-CBC2-4E60-A085-22983CC3C656}">
      <dsp:nvSpPr>
        <dsp:cNvPr id="0" name=""/>
        <dsp:cNvSpPr/>
      </dsp:nvSpPr>
      <dsp:spPr>
        <a:xfrm>
          <a:off x="2504222" y="230028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Guilford Tech- 336-334-4822 ext. 50251</a:t>
          </a:r>
        </a:p>
      </dsp:txBody>
      <dsp:txXfrm>
        <a:off x="2504222" y="230028"/>
        <a:ext cx="2273960" cy="1364376"/>
      </dsp:txXfrm>
    </dsp:sp>
    <dsp:sp modelId="{CF04FA02-7FDA-49FD-BEDA-84A2E96F2AAA}">
      <dsp:nvSpPr>
        <dsp:cNvPr id="0" name=""/>
        <dsp:cNvSpPr/>
      </dsp:nvSpPr>
      <dsp:spPr>
        <a:xfrm>
          <a:off x="5005579" y="230028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Kintegra Dental- Mocksville       336- 477-2744 </a:t>
          </a:r>
        </a:p>
      </dsp:txBody>
      <dsp:txXfrm>
        <a:off x="5005579" y="230028"/>
        <a:ext cx="2273960" cy="1364376"/>
      </dsp:txXfrm>
    </dsp:sp>
    <dsp:sp modelId="{B1DD3665-E256-4848-9E57-FF46F2F284AF}">
      <dsp:nvSpPr>
        <dsp:cNvPr id="0" name=""/>
        <dsp:cNvSpPr/>
      </dsp:nvSpPr>
      <dsp:spPr>
        <a:xfrm>
          <a:off x="7506936" y="230028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Kintegra Dental- Statesville       704- 838-1108</a:t>
          </a:r>
        </a:p>
      </dsp:txBody>
      <dsp:txXfrm>
        <a:off x="7506936" y="230028"/>
        <a:ext cx="2273960" cy="1364376"/>
      </dsp:txXfrm>
    </dsp:sp>
    <dsp:sp modelId="{FDDF8A4B-DA55-4D06-9805-C87A7BBA3C9E}">
      <dsp:nvSpPr>
        <dsp:cNvPr id="0" name=""/>
        <dsp:cNvSpPr/>
      </dsp:nvSpPr>
      <dsp:spPr>
        <a:xfrm>
          <a:off x="2866" y="1821800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Kintegra Dental- Gastonia 704-853-5191</a:t>
          </a:r>
        </a:p>
      </dsp:txBody>
      <dsp:txXfrm>
        <a:off x="2866" y="1821800"/>
        <a:ext cx="2273960" cy="1364376"/>
      </dsp:txXfrm>
    </dsp:sp>
    <dsp:sp modelId="{01A65728-9F71-43C0-B231-591F8644F3D0}">
      <dsp:nvSpPr>
        <dsp:cNvPr id="0" name=""/>
        <dsp:cNvSpPr/>
      </dsp:nvSpPr>
      <dsp:spPr>
        <a:xfrm>
          <a:off x="2504222" y="1821800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Kintegra Dental Peds- Gastonia 704- 874-0377</a:t>
          </a:r>
        </a:p>
      </dsp:txBody>
      <dsp:txXfrm>
        <a:off x="2504222" y="1821800"/>
        <a:ext cx="2273960" cy="1364376"/>
      </dsp:txXfrm>
    </dsp:sp>
    <dsp:sp modelId="{7B99423C-1F5C-4987-A555-C1661666AA82}">
      <dsp:nvSpPr>
        <dsp:cNvPr id="0" name=""/>
        <dsp:cNvSpPr/>
      </dsp:nvSpPr>
      <dsp:spPr>
        <a:xfrm>
          <a:off x="5005579" y="1821800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Kintegra Dental  336-243-3201</a:t>
          </a:r>
        </a:p>
      </dsp:txBody>
      <dsp:txXfrm>
        <a:off x="5005579" y="1821800"/>
        <a:ext cx="2273960" cy="1364376"/>
      </dsp:txXfrm>
    </dsp:sp>
    <dsp:sp modelId="{4D96C6EE-4F17-4C66-B892-9379C629B170}">
      <dsp:nvSpPr>
        <dsp:cNvPr id="0" name=""/>
        <dsp:cNvSpPr/>
      </dsp:nvSpPr>
      <dsp:spPr>
        <a:xfrm>
          <a:off x="7506936" y="1821800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ECU dental school: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336-236-0165 </a:t>
          </a:r>
        </a:p>
      </dsp:txBody>
      <dsp:txXfrm>
        <a:off x="7506936" y="1821800"/>
        <a:ext cx="2273960" cy="1364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1404-65A3-4F54-B5B5-0EE2A31F56B6}">
      <dsp:nvSpPr>
        <dsp:cNvPr id="0" name=""/>
        <dsp:cNvSpPr/>
      </dsp:nvSpPr>
      <dsp:spPr>
        <a:xfrm>
          <a:off x="2866" y="230028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Forsyth Tech- 336-734-7550</a:t>
          </a:r>
        </a:p>
      </dsp:txBody>
      <dsp:txXfrm>
        <a:off x="2866" y="230028"/>
        <a:ext cx="2273960" cy="1364376"/>
      </dsp:txXfrm>
    </dsp:sp>
    <dsp:sp modelId="{C56DA571-CBC2-4E60-A085-22983CC3C656}">
      <dsp:nvSpPr>
        <dsp:cNvPr id="0" name=""/>
        <dsp:cNvSpPr/>
      </dsp:nvSpPr>
      <dsp:spPr>
        <a:xfrm>
          <a:off x="2504222" y="230028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Guilford Tech- 336-334-4822 ext. 50251</a:t>
          </a:r>
        </a:p>
      </dsp:txBody>
      <dsp:txXfrm>
        <a:off x="2504222" y="230028"/>
        <a:ext cx="2273960" cy="1364376"/>
      </dsp:txXfrm>
    </dsp:sp>
    <dsp:sp modelId="{CF04FA02-7FDA-49FD-BEDA-84A2E96F2AAA}">
      <dsp:nvSpPr>
        <dsp:cNvPr id="0" name=""/>
        <dsp:cNvSpPr/>
      </dsp:nvSpPr>
      <dsp:spPr>
        <a:xfrm>
          <a:off x="5005579" y="230028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Kintegra Dental- Mocksville       336- 477-2744 </a:t>
          </a:r>
        </a:p>
      </dsp:txBody>
      <dsp:txXfrm>
        <a:off x="5005579" y="230028"/>
        <a:ext cx="2273960" cy="1364376"/>
      </dsp:txXfrm>
    </dsp:sp>
    <dsp:sp modelId="{B1DD3665-E256-4848-9E57-FF46F2F284AF}">
      <dsp:nvSpPr>
        <dsp:cNvPr id="0" name=""/>
        <dsp:cNvSpPr/>
      </dsp:nvSpPr>
      <dsp:spPr>
        <a:xfrm>
          <a:off x="7506936" y="230028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Kintegra Dental- Statesville       704- 838-1108</a:t>
          </a:r>
        </a:p>
      </dsp:txBody>
      <dsp:txXfrm>
        <a:off x="7506936" y="230028"/>
        <a:ext cx="2273960" cy="1364376"/>
      </dsp:txXfrm>
    </dsp:sp>
    <dsp:sp modelId="{FDDF8A4B-DA55-4D06-9805-C87A7BBA3C9E}">
      <dsp:nvSpPr>
        <dsp:cNvPr id="0" name=""/>
        <dsp:cNvSpPr/>
      </dsp:nvSpPr>
      <dsp:spPr>
        <a:xfrm>
          <a:off x="2866" y="1821800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Kintegra Dental- Gastonia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704-853-5191</a:t>
          </a:r>
        </a:p>
      </dsp:txBody>
      <dsp:txXfrm>
        <a:off x="2866" y="1821800"/>
        <a:ext cx="2273960" cy="1364376"/>
      </dsp:txXfrm>
    </dsp:sp>
    <dsp:sp modelId="{01A65728-9F71-43C0-B231-591F8644F3D0}">
      <dsp:nvSpPr>
        <dsp:cNvPr id="0" name=""/>
        <dsp:cNvSpPr/>
      </dsp:nvSpPr>
      <dsp:spPr>
        <a:xfrm>
          <a:off x="2504222" y="1821800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Kintegra Dental Peds- Gastonia 704- 874-0377</a:t>
          </a:r>
        </a:p>
      </dsp:txBody>
      <dsp:txXfrm>
        <a:off x="2504222" y="1821800"/>
        <a:ext cx="2273960" cy="1364376"/>
      </dsp:txXfrm>
    </dsp:sp>
    <dsp:sp modelId="{7B99423C-1F5C-4987-A555-C1661666AA82}">
      <dsp:nvSpPr>
        <dsp:cNvPr id="0" name=""/>
        <dsp:cNvSpPr/>
      </dsp:nvSpPr>
      <dsp:spPr>
        <a:xfrm>
          <a:off x="5005579" y="1821800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Kintegra Dental  336-243-3201</a:t>
          </a:r>
        </a:p>
      </dsp:txBody>
      <dsp:txXfrm>
        <a:off x="5005579" y="1821800"/>
        <a:ext cx="2273960" cy="1364376"/>
      </dsp:txXfrm>
    </dsp:sp>
    <dsp:sp modelId="{4D96C6EE-4F17-4C66-B892-9379C629B170}">
      <dsp:nvSpPr>
        <dsp:cNvPr id="0" name=""/>
        <dsp:cNvSpPr/>
      </dsp:nvSpPr>
      <dsp:spPr>
        <a:xfrm>
          <a:off x="7506936" y="1821800"/>
          <a:ext cx="2273960" cy="136437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ECU Escuela Dental: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336-236-0165 </a:t>
          </a:r>
        </a:p>
      </dsp:txBody>
      <dsp:txXfrm>
        <a:off x="7506936" y="1821800"/>
        <a:ext cx="2273960" cy="1364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7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1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69B1213-17C3-45E9-AAC0-E30BD562B2D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A525987-9255-4DCD-B09D-0F0132FF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93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375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rjgxhRUzC4?start=2&amp;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msnow@kintegr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 with low confidence">
            <a:extLst>
              <a:ext uri="{FF2B5EF4-FFF2-40B4-BE49-F238E27FC236}">
                <a16:creationId xmlns:a16="http://schemas.microsoft.com/office/drawing/2014/main" id="{BE922836-D249-EC0D-0C32-4DF329DD4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1872" y="262375"/>
            <a:ext cx="6948256" cy="5367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987D0-21B4-040F-A244-CEE9A0492FF8}"/>
              </a:ext>
            </a:extLst>
          </p:cNvPr>
          <p:cNvSpPr txBox="1"/>
          <p:nvPr/>
        </p:nvSpPr>
        <p:spPr>
          <a:xfrm>
            <a:off x="492760" y="5347817"/>
            <a:ext cx="1120648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75000"/>
                  </a:schemeClr>
                </a:solidFill>
              </a:rPr>
              <a:t>DMM-</a:t>
            </a:r>
            <a:r>
              <a:rPr lang="en-US" sz="6000" dirty="0" err="1">
                <a:solidFill>
                  <a:schemeClr val="bg2">
                    <a:lumMod val="75000"/>
                  </a:schemeClr>
                </a:solidFill>
              </a:rPr>
              <a:t>Kintegra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</a:rPr>
              <a:t> 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47503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ADD36143-4839-49B5-29B7-71751C62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27B15-E429-B69B-9421-9CB275F7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284176"/>
            <a:ext cx="11825828" cy="1508760"/>
          </a:xfrm>
        </p:spPr>
        <p:txBody>
          <a:bodyPr>
            <a:normAutofit fontScale="90000"/>
          </a:bodyPr>
          <a:lstStyle/>
          <a:p>
            <a:r>
              <a:rPr lang="es-419" sz="4000" dirty="0"/>
              <a:t>Aparte de cuidados primarios también tenemos muchos otros servicios y recursos!</a:t>
            </a:r>
            <a:br>
              <a:rPr lang="es-419" sz="4000" dirty="0"/>
            </a:br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4FC5-062E-689C-EBC3-E1F0D88A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2018005"/>
            <a:ext cx="11825827" cy="4839985"/>
          </a:xfrm>
        </p:spPr>
        <p:txBody>
          <a:bodyPr numCol="1">
            <a:noAutofit/>
          </a:bodyPr>
          <a:lstStyle/>
          <a:p>
            <a:pPr lvl="1" algn="ctr">
              <a:buFont typeface="Arial" panose="020B0604020202020204" pitchFamily="34" charset="0"/>
              <a:buChar char="•"/>
            </a:pPr>
            <a:r>
              <a:rPr lang="es-419" sz="4800" dirty="0"/>
              <a:t>Consejería y Salud de Mental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s-419" sz="4800" dirty="0"/>
              <a:t>Educación para Diabéticos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s-419" sz="4800" dirty="0"/>
              <a:t>Servicios de Recursos Comunitarios.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s-419" sz="4800" dirty="0"/>
              <a:t>Blísteres y sincronización de medicamentos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s-419" sz="4800" dirty="0"/>
              <a:t>Programa de administración de cuidados médicos.</a:t>
            </a:r>
          </a:p>
        </p:txBody>
      </p:sp>
    </p:spTree>
    <p:extLst>
      <p:ext uri="{BB962C8B-B14F-4D97-AF65-F5344CB8AC3E}">
        <p14:creationId xmlns:p14="http://schemas.microsoft.com/office/powerpoint/2010/main" val="44753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ADD36143-4839-49B5-29B7-71751C62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27B15-E429-B69B-9421-9CB275F7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284176"/>
            <a:ext cx="11825828" cy="1508760"/>
          </a:xfrm>
        </p:spPr>
        <p:txBody>
          <a:bodyPr>
            <a:normAutofit fontScale="90000"/>
          </a:bodyPr>
          <a:lstStyle/>
          <a:p>
            <a:r>
              <a:rPr lang="es-419" sz="4000" dirty="0"/>
              <a:t>Aparte de cuidados primarios también tenemos muchos otros servicios y recursos!</a:t>
            </a:r>
            <a:br>
              <a:rPr lang="es-419" sz="4000" dirty="0"/>
            </a:br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4FC5-062E-689C-EBC3-E1F0D88A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2018005"/>
            <a:ext cx="11825827" cy="4839985"/>
          </a:xfrm>
        </p:spPr>
        <p:txBody>
          <a:bodyPr numCol="1">
            <a:noAutofit/>
          </a:bodyPr>
          <a:lstStyle/>
          <a:p>
            <a:pPr lvl="1" algn="ctr">
              <a:buFont typeface="Arial" panose="020B0604020202020204" pitchFamily="34" charset="0"/>
              <a:buChar char="•"/>
            </a:pPr>
            <a:r>
              <a:rPr lang="es-419" sz="5000" dirty="0"/>
              <a:t>Programa de tratamiento de Hepatitis C 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s-419" sz="5000" dirty="0"/>
              <a:t>Procedimientos en la clínica como inyecciones en las coyunturas o escisiones de piel.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s-419" sz="5000" dirty="0"/>
              <a:t>Fotografía de Retina con Prevención de Ceguera de Carolina del Norte</a:t>
            </a:r>
          </a:p>
          <a:p>
            <a:pPr marL="228600" lvl="1" indent="0" algn="ctr">
              <a:buNone/>
            </a:pPr>
            <a:r>
              <a:rPr lang="es-419" sz="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59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ADD36143-4839-49B5-29B7-71751C62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27B15-E429-B69B-9421-9CB275F7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284176"/>
            <a:ext cx="11825828" cy="1508760"/>
          </a:xfrm>
        </p:spPr>
        <p:txBody>
          <a:bodyPr>
            <a:normAutofit fontScale="90000"/>
          </a:bodyPr>
          <a:lstStyle/>
          <a:p>
            <a:r>
              <a:rPr lang="es-419" sz="4000" dirty="0"/>
              <a:t>Aparte de cuidados primarios también tenemos muchos otros servicios y recursos!</a:t>
            </a:r>
            <a:br>
              <a:rPr lang="es-419" sz="4000" dirty="0"/>
            </a:br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4FC5-062E-689C-EBC3-E1F0D88A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2018005"/>
            <a:ext cx="11825827" cy="4839985"/>
          </a:xfrm>
        </p:spPr>
        <p:txBody>
          <a:bodyPr numCol="1">
            <a:noAutofit/>
          </a:bodyPr>
          <a:lstStyle/>
          <a:p>
            <a:pPr lvl="1" algn="ctr">
              <a:buFont typeface="Arial" panose="020B0604020202020204" pitchFamily="34" charset="0"/>
              <a:buChar char="•"/>
            </a:pPr>
            <a:r>
              <a:rPr lang="es-419" sz="4600" dirty="0"/>
              <a:t>Tomografía Computarizada de los pulmones para detección de cáncer de pulmón.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s-419" sz="4600" dirty="0"/>
              <a:t>Mamografía Móvil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s-419" sz="4600" dirty="0"/>
              <a:t>Visitas Virtuales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s-419" sz="4600" dirty="0"/>
              <a:t>Consejería para Medicare 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s-419" sz="4600" dirty="0"/>
              <a:t>Visitas virtuales de psiquiatría para manejo de medicamentos. </a:t>
            </a:r>
          </a:p>
        </p:txBody>
      </p:sp>
    </p:spTree>
    <p:extLst>
      <p:ext uri="{BB962C8B-B14F-4D97-AF65-F5344CB8AC3E}">
        <p14:creationId xmlns:p14="http://schemas.microsoft.com/office/powerpoint/2010/main" val="178383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76D-FA53-47BF-4691-D8896959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Come walk with us!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BEBD75B-C838-4E70-DA65-10310D41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8" y="2120054"/>
            <a:ext cx="6130569" cy="37809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F45A7-26DA-FF68-2B58-53FBD3CF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29" y="2007703"/>
            <a:ext cx="4273827" cy="35542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dirty="0"/>
              <a:t>Every 2nd Thursday at 5:30 pm at Myers Park</a:t>
            </a:r>
          </a:p>
          <a:p>
            <a:pPr marL="0" indent="0">
              <a:buNone/>
            </a:pPr>
            <a:r>
              <a:rPr lang="en-US" sz="4000" dirty="0"/>
              <a:t>You’ll get a $4 pharmacy voucher just for walking!</a:t>
            </a:r>
          </a:p>
          <a:p>
            <a:pPr marL="0" indent="0">
              <a:buNone/>
            </a:pPr>
            <a:r>
              <a:rPr lang="en-US" sz="4000" dirty="0"/>
              <a:t>Everyone is welcome!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244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76D-FA53-47BF-4691-D8896959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s-419" sz="4800" b="1" dirty="0"/>
              <a:t>VENGA A CAMINAR CON NOSOTROS!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BEBD75B-C838-4E70-DA65-10310D41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8" y="2120054"/>
            <a:ext cx="6130569" cy="37809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F45A7-26DA-FF68-2B58-53FBD3CF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9" y="2045110"/>
            <a:ext cx="3366999" cy="41728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419" sz="2800" dirty="0" err="1"/>
              <a:t>Second</a:t>
            </a:r>
            <a:r>
              <a:rPr lang="es-419" sz="2800" dirty="0"/>
              <a:t> </a:t>
            </a:r>
            <a:r>
              <a:rPr lang="es-419" sz="2800" dirty="0" err="1"/>
              <a:t>Thursdays</a:t>
            </a:r>
            <a:r>
              <a:rPr lang="es-419" sz="2800" dirty="0"/>
              <a:t>, 5:30 pm, Myers Park</a:t>
            </a:r>
          </a:p>
          <a:p>
            <a:pPr marL="0" indent="0">
              <a:buNone/>
            </a:pPr>
            <a:r>
              <a:rPr lang="es-419" sz="2800" dirty="0"/>
              <a:t>Le daremos un cupón de $4 para la farmacia solo por caminar!</a:t>
            </a:r>
            <a:endParaRPr lang="es-419" sz="2800"/>
          </a:p>
          <a:p>
            <a:pPr marL="0" indent="0">
              <a:buNone/>
            </a:pPr>
            <a:r>
              <a:rPr lang="es-419" sz="2800" dirty="0"/>
              <a:t>Todos son bienvenidos!</a:t>
            </a:r>
            <a:endParaRPr lang="es-419" sz="280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1979FC-1406-2017-0299-EC38397ED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3E08-49A3-1164-8320-352FDC88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screentime for parents: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3C8DD-3302-EB79-5002-AE97BCC9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One of the most striking issues I find facing today's kids is overuse of screen time</a:t>
            </a:r>
          </a:p>
          <a:p>
            <a:r>
              <a:rPr lang="en-US" sz="3600" dirty="0"/>
              <a:t>The Academy of Pediatrics </a:t>
            </a:r>
            <a:r>
              <a:rPr lang="en-US" sz="3600" dirty="0">
                <a:ea typeface="+mn-lt"/>
                <a:cs typeface="+mn-lt"/>
              </a:rPr>
              <a:t>calls for no screen time at all for children until 18 to 24 months, except for video chatting, and  kids ages 2 to 5 should get an hour or less of screen time per day. Kids over 5 should have no more than 2 hours of screen time per day outside of school activities.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120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F58B-1A32-3A68-0686-D994CE61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Resources for parents...</a:t>
            </a:r>
          </a:p>
        </p:txBody>
      </p:sp>
      <p:pic>
        <p:nvPicPr>
          <p:cNvPr id="4" name="Online Media 3" title="Screenagers trailer">
            <a:hlinkClick r:id="" action="ppaction://media"/>
            <a:extLst>
              <a:ext uri="{FF2B5EF4-FFF2-40B4-BE49-F238E27FC236}">
                <a16:creationId xmlns:a16="http://schemas.microsoft.com/office/drawing/2014/main" id="{AB69777B-86E9-A6FF-8D15-3AE9B268F0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9516" y="2058714"/>
            <a:ext cx="7751379" cy="4690241"/>
          </a:xfrm>
        </p:spPr>
      </p:pic>
    </p:spTree>
    <p:extLst>
      <p:ext uri="{BB962C8B-B14F-4D97-AF65-F5344CB8AC3E}">
        <p14:creationId xmlns:p14="http://schemas.microsoft.com/office/powerpoint/2010/main" val="424946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6B38-C65E-B789-3EC7-E54D061E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Evidenced Based data: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48253-4C75-C290-22DA-E585E71DB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Key findings to date</a:t>
            </a:r>
          </a:p>
          <a:p>
            <a:r>
              <a:rPr lang="en-US" sz="2800" dirty="0">
                <a:ea typeface="+mn-lt"/>
                <a:cs typeface="+mn-lt"/>
              </a:rPr>
              <a:t>Children under age 2 don’t learn from screens as well as they do from live interactions.</a:t>
            </a:r>
            <a:endParaRPr lang="en-US" sz="2800" dirty="0"/>
          </a:p>
          <a:p>
            <a:r>
              <a:rPr lang="en-US" sz="2800" dirty="0">
                <a:ea typeface="+mn-lt"/>
                <a:cs typeface="+mn-lt"/>
              </a:rPr>
              <a:t>Co-viewing media with parents can protect young kids against many downsides of screen time.</a:t>
            </a:r>
            <a:endParaRPr lang="en-US" sz="2800" dirty="0"/>
          </a:p>
          <a:p>
            <a:r>
              <a:rPr lang="en-US" sz="2800" dirty="0">
                <a:ea typeface="+mn-lt"/>
                <a:cs typeface="+mn-lt"/>
              </a:rPr>
              <a:t>Television viewing time is correlated with obesity in youth.</a:t>
            </a:r>
            <a:endParaRPr lang="en-US" sz="2800" dirty="0"/>
          </a:p>
          <a:p>
            <a:r>
              <a:rPr lang="en-US" sz="2800" dirty="0">
                <a:ea typeface="+mn-lt"/>
                <a:cs typeface="+mn-lt"/>
              </a:rPr>
              <a:t>Meeting sleep, screen time and physical activity guidelines is associated with the best mental health outcomes in teens, but few adolescents meet all three.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777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6965A-E9CD-82A4-2614-42FAA849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709991" cy="5180709"/>
          </a:xfrm>
        </p:spPr>
        <p:txBody>
          <a:bodyPr>
            <a:normAutofit/>
          </a:bodyPr>
          <a:lstStyle/>
          <a:p>
            <a:r>
              <a:rPr lang="en-US" sz="4400" dirty="0"/>
              <a:t>Know this...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81FC6-048E-7853-7D2F-84D4998B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775" y="680992"/>
            <a:ext cx="7123982" cy="5968983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As a physician and  mother, I am here to </a:t>
            </a:r>
            <a:r>
              <a:rPr lang="en-US" sz="2800" b="1" u="sng" dirty="0">
                <a:solidFill>
                  <a:schemeClr val="tx2"/>
                </a:solidFill>
              </a:rPr>
              <a:t>encourage and empower </a:t>
            </a:r>
            <a:r>
              <a:rPr lang="en-US" sz="2800" dirty="0">
                <a:solidFill>
                  <a:schemeClr val="tx2"/>
                </a:solidFill>
              </a:rPr>
              <a:t>you. NOT to shame you in any way. I know how hard it </a:t>
            </a:r>
            <a:r>
              <a:rPr lang="en-US" sz="2800">
                <a:solidFill>
                  <a:schemeClr val="tx2"/>
                </a:solidFill>
              </a:rPr>
              <a:t>is to parent!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Some practical steps you can pursue over the next few weeks to months: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Pay attention to how many hours your child is on their device (settings--&gt;screen time)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USE PARENTAL CONTROLS!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Limit social media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Get outside with them!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Institute tech-free family meals as often as you can</a:t>
            </a:r>
          </a:p>
        </p:txBody>
      </p:sp>
    </p:spTree>
    <p:extLst>
      <p:ext uri="{BB962C8B-B14F-4D97-AF65-F5344CB8AC3E}">
        <p14:creationId xmlns:p14="http://schemas.microsoft.com/office/powerpoint/2010/main" val="3897473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EAC1D-FCFD-6E4A-7C56-512CD65F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74" y="1351025"/>
            <a:ext cx="3985887" cy="4668330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1BEA0-BA17-6905-F810-0384546F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948" y="470785"/>
            <a:ext cx="7058292" cy="57062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Meryl J. Snow, DO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Medical Director, Davidson Medical Ministries- </a:t>
            </a:r>
            <a:r>
              <a:rPr lang="en-US" sz="3200" dirty="0" err="1">
                <a:solidFill>
                  <a:schemeClr val="tx2"/>
                </a:solidFill>
              </a:rPr>
              <a:t>Kintegra</a:t>
            </a:r>
            <a:r>
              <a:rPr lang="en-US" sz="3200" dirty="0">
                <a:solidFill>
                  <a:schemeClr val="tx2"/>
                </a:solidFill>
              </a:rPr>
              <a:t> Family Medicine</a:t>
            </a:r>
            <a:endParaRPr lang="en-US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336-243-3200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msnow@kintegra.org</a:t>
            </a: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chemeClr val="tx2"/>
                </a:solidFill>
              </a:rPr>
              <a:t>Thank you!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4" descr="A group of people sitting on a bench with a dog&#10;&#10;Description automatically generated">
            <a:extLst>
              <a:ext uri="{FF2B5EF4-FFF2-40B4-BE49-F238E27FC236}">
                <a16:creationId xmlns:a16="http://schemas.microsoft.com/office/drawing/2014/main" id="{97952E0A-70FE-D4D6-F120-A4DC5D18C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69" y="1915938"/>
            <a:ext cx="4792717" cy="30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0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3685-20EC-7479-9CC3-EBA8E0E6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8A23-E1D0-7DF5-6B37-B759ECB30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ea typeface="+mn-lt"/>
                <a:cs typeface="+mn-lt"/>
              </a:rPr>
              <a:t>To Minister to the needs of those in our communities who lack resources to access quality healthcare regardless of the ability to pay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4028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C7D4-08E0-5C51-092F-E32A5762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Providers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FF6CC0-BA03-8530-B086-65A930DA5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182" y="2011680"/>
            <a:ext cx="6377555" cy="4206240"/>
          </a:xfrm>
        </p:spPr>
      </p:pic>
    </p:spTree>
    <p:extLst>
      <p:ext uri="{BB962C8B-B14F-4D97-AF65-F5344CB8AC3E}">
        <p14:creationId xmlns:p14="http://schemas.microsoft.com/office/powerpoint/2010/main" val="188764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335B-999A-4648-2231-369A3D9D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CB36C-721E-5C6C-46C5-EACCB0AF4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Primary care services to include well adult and well child care with immunizations, chronic disease management (</a:t>
            </a:r>
            <a:r>
              <a:rPr lang="en-US" sz="4000" dirty="0" err="1"/>
              <a:t>copd</a:t>
            </a:r>
            <a:r>
              <a:rPr lang="en-US" sz="4000" dirty="0"/>
              <a:t>, diabetes, depression, </a:t>
            </a:r>
            <a:r>
              <a:rPr lang="en-US" sz="4000" dirty="0" err="1"/>
              <a:t>etc</a:t>
            </a:r>
            <a:r>
              <a:rPr lang="en-US" sz="4000" dirty="0"/>
              <a:t>) , laboratory, pharmacy and behavioral health. </a:t>
            </a:r>
          </a:p>
        </p:txBody>
      </p:sp>
    </p:spTree>
    <p:extLst>
      <p:ext uri="{BB962C8B-B14F-4D97-AF65-F5344CB8AC3E}">
        <p14:creationId xmlns:p14="http://schemas.microsoft.com/office/powerpoint/2010/main" val="17145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6E32-687D-A456-AAA9-E216F6FA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Area Dental Resources</a:t>
            </a:r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83B4BDE-C669-3C2E-91F7-65CECD900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236612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968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6E32-687D-A456-AAA9-E216F6FA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s-419" dirty="0"/>
              <a:t>RECURSOS Dentales EN NUESTRA ÁREA</a:t>
            </a:r>
            <a:r>
              <a:rPr lang="en-US" dirty="0"/>
              <a:t>.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83B4BDE-C669-3C2E-91F7-65CECD900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421723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313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ADD36143-4839-49B5-29B7-71751C62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27B15-E429-B69B-9421-9CB275F7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8" y="284176"/>
            <a:ext cx="11746315" cy="1508760"/>
          </a:xfrm>
        </p:spPr>
        <p:txBody>
          <a:bodyPr anchor="t">
            <a:noAutofit/>
          </a:bodyPr>
          <a:lstStyle/>
          <a:p>
            <a:r>
              <a:rPr lang="en-US" dirty="0"/>
              <a:t>In addition to primary care, </a:t>
            </a:r>
            <a:br>
              <a:rPr lang="en-US" dirty="0"/>
            </a:br>
            <a:r>
              <a:rPr lang="en-US" dirty="0"/>
              <a:t>we have many other services and resources!</a:t>
            </a:r>
            <a:br>
              <a:rPr lang="en-US" dirty="0"/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4FC5-062E-689C-EBC3-E1F0D88A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2" y="1891064"/>
            <a:ext cx="11469757" cy="4780888"/>
          </a:xfrm>
        </p:spPr>
        <p:txBody>
          <a:bodyPr numCol="1">
            <a:noAutofit/>
          </a:bodyPr>
          <a:lstStyle/>
          <a:p>
            <a:pPr lvl="1" algn="ctr">
              <a:buFont typeface="Arial" panose="020B0604020202020204" pitchFamily="34" charset="0"/>
              <a:buChar char="•"/>
            </a:pPr>
            <a:endParaRPr lang="en-US" sz="5400" dirty="0"/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400" dirty="0"/>
              <a:t>Counseling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400" dirty="0"/>
              <a:t>Diabetes education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400" dirty="0"/>
              <a:t>Community health advocate services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400" dirty="0"/>
              <a:t>Pharmacy blister packs and med sync</a:t>
            </a:r>
          </a:p>
        </p:txBody>
      </p:sp>
    </p:spTree>
    <p:extLst>
      <p:ext uri="{BB962C8B-B14F-4D97-AF65-F5344CB8AC3E}">
        <p14:creationId xmlns:p14="http://schemas.microsoft.com/office/powerpoint/2010/main" val="343981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ADD36143-4839-49B5-29B7-71751C62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27B15-E429-B69B-9421-9CB275F7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8" y="284176"/>
            <a:ext cx="11746315" cy="1508760"/>
          </a:xfrm>
        </p:spPr>
        <p:txBody>
          <a:bodyPr anchor="t">
            <a:noAutofit/>
          </a:bodyPr>
          <a:lstStyle/>
          <a:p>
            <a:r>
              <a:rPr lang="en-US" dirty="0"/>
              <a:t>In addition to primary care, </a:t>
            </a:r>
            <a:br>
              <a:rPr lang="en-US" dirty="0"/>
            </a:br>
            <a:r>
              <a:rPr lang="en-US" dirty="0"/>
              <a:t>we have many other services and resources!</a:t>
            </a:r>
            <a:br>
              <a:rPr lang="en-US" dirty="0"/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4FC5-062E-689C-EBC3-E1F0D88A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1064"/>
            <a:ext cx="12188952" cy="4780888"/>
          </a:xfrm>
        </p:spPr>
        <p:txBody>
          <a:bodyPr numCol="1">
            <a:noAutofit/>
          </a:bodyPr>
          <a:lstStyle/>
          <a:p>
            <a:pPr lvl="1" algn="ctr">
              <a:buFont typeface="Arial" panose="020B0604020202020204" pitchFamily="34" charset="0"/>
              <a:buChar char="•"/>
            </a:pPr>
            <a:r>
              <a:rPr lang="en-US" sz="5400" dirty="0"/>
              <a:t>Care management 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400" dirty="0"/>
              <a:t>Hepatitis C treatment 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400" dirty="0"/>
              <a:t>Procedures: joint injections, skin excisions, etc.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400" dirty="0"/>
              <a:t>Prevent Blindness North Carolina Retinal Photography</a:t>
            </a:r>
          </a:p>
        </p:txBody>
      </p:sp>
    </p:spTree>
    <p:extLst>
      <p:ext uri="{BB962C8B-B14F-4D97-AF65-F5344CB8AC3E}">
        <p14:creationId xmlns:p14="http://schemas.microsoft.com/office/powerpoint/2010/main" val="361627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ADD36143-4839-49B5-29B7-71751C62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27B15-E429-B69B-9421-9CB275F7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8" y="284176"/>
            <a:ext cx="11746315" cy="1508760"/>
          </a:xfrm>
        </p:spPr>
        <p:txBody>
          <a:bodyPr anchor="t">
            <a:noAutofit/>
          </a:bodyPr>
          <a:lstStyle/>
          <a:p>
            <a:r>
              <a:rPr lang="en-US" dirty="0"/>
              <a:t>In addition to primary care, </a:t>
            </a:r>
            <a:br>
              <a:rPr lang="en-US" dirty="0"/>
            </a:br>
            <a:r>
              <a:rPr lang="en-US" dirty="0"/>
              <a:t>we have many other services and resources!</a:t>
            </a:r>
            <a:br>
              <a:rPr lang="en-US" dirty="0"/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4FC5-062E-689C-EBC3-E1F0D88A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1064"/>
            <a:ext cx="12188952" cy="4780888"/>
          </a:xfrm>
        </p:spPr>
        <p:txBody>
          <a:bodyPr numCol="1">
            <a:noAutofit/>
          </a:bodyPr>
          <a:lstStyle/>
          <a:p>
            <a:pPr lvl="1" algn="ctr">
              <a:buFont typeface="Arial" panose="020B0604020202020204" pitchFamily="34" charset="0"/>
              <a:buChar char="•"/>
            </a:pPr>
            <a:r>
              <a:rPr lang="en-US" sz="5000" dirty="0"/>
              <a:t>Low dose Lung CT to screen for lung cancer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000" dirty="0"/>
              <a:t>Mobile mammography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000" dirty="0"/>
              <a:t>Virtual visits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000" dirty="0"/>
              <a:t>Medicare counseling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5000" dirty="0"/>
              <a:t>Virtual psychiatry med management visits</a:t>
            </a:r>
          </a:p>
        </p:txBody>
      </p:sp>
    </p:spTree>
    <p:extLst>
      <p:ext uri="{BB962C8B-B14F-4D97-AF65-F5344CB8AC3E}">
        <p14:creationId xmlns:p14="http://schemas.microsoft.com/office/powerpoint/2010/main" val="4057617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456</TotalTime>
  <Words>728</Words>
  <Application>Microsoft Office PowerPoint</Application>
  <PresentationFormat>Widescreen</PresentationFormat>
  <Paragraphs>94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Banded</vt:lpstr>
      <vt:lpstr>PowerPoint Presentation</vt:lpstr>
      <vt:lpstr>Our Mission</vt:lpstr>
      <vt:lpstr>Our Providers</vt:lpstr>
      <vt:lpstr>What we do</vt:lpstr>
      <vt:lpstr>Area Dental Resources</vt:lpstr>
      <vt:lpstr>RECURSOS Dentales EN NUESTRA ÁREA.</vt:lpstr>
      <vt:lpstr>In addition to primary care,  we have many other services and resources! </vt:lpstr>
      <vt:lpstr>In addition to primary care,  we have many other services and resources! </vt:lpstr>
      <vt:lpstr>In addition to primary care,  we have many other services and resources! </vt:lpstr>
      <vt:lpstr>Aparte de cuidados primarios también tenemos muchos otros servicios y recursos! </vt:lpstr>
      <vt:lpstr>Aparte de cuidados primarios también tenemos muchos otros servicios y recursos! </vt:lpstr>
      <vt:lpstr>Aparte de cuidados primarios también tenemos muchos otros servicios y recursos! </vt:lpstr>
      <vt:lpstr>Come walk with us!</vt:lpstr>
      <vt:lpstr>VENGA A CAMINAR CON NOSOTROS!</vt:lpstr>
      <vt:lpstr>Thoughts on screentime for parents:</vt:lpstr>
      <vt:lpstr>Resources for parents...</vt:lpstr>
      <vt:lpstr>Evidenced Based data:</vt:lpstr>
      <vt:lpstr>Know this...</vt:lpstr>
      <vt:lpstr>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refill my medications?</dc:title>
  <dc:creator>Meryl Snow</dc:creator>
  <cp:lastModifiedBy>Kasey L. Wilkie</cp:lastModifiedBy>
  <cp:revision>149</cp:revision>
  <dcterms:created xsi:type="dcterms:W3CDTF">2022-05-12T09:28:46Z</dcterms:created>
  <dcterms:modified xsi:type="dcterms:W3CDTF">2023-11-28T18:54:06Z</dcterms:modified>
</cp:coreProperties>
</file>